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66" r:id="rId3"/>
    <p:sldId id="267" r:id="rId4"/>
    <p:sldId id="268" r:id="rId5"/>
    <p:sldId id="265" r:id="rId6"/>
    <p:sldId id="263" r:id="rId7"/>
    <p:sldId id="269" r:id="rId8"/>
    <p:sldId id="259" r:id="rId9"/>
    <p:sldId id="270" r:id="rId10"/>
    <p:sldId id="271" r:id="rId11"/>
    <p:sldId id="260" r:id="rId12"/>
    <p:sldId id="272" r:id="rId13"/>
    <p:sldId id="262" r:id="rId14"/>
    <p:sldId id="273" r:id="rId15"/>
    <p:sldId id="274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5B5"/>
    <a:srgbClr val="C5D0E9"/>
    <a:srgbClr val="013910"/>
    <a:srgbClr val="384842"/>
    <a:srgbClr val="7D884C"/>
    <a:srgbClr val="CCAE94"/>
    <a:srgbClr val="002161"/>
    <a:srgbClr val="0173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4C5E1-014D-42C9-8761-40DA06F1D7F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5AF88-C2B7-459E-8FAD-606842283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38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5AF88-C2B7-459E-8FAD-6068422831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73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478ED-5DF4-8D5C-48FC-AED7EED679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6A1980-44FF-3FAE-B95B-A965AD9AFE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35E7C-FA24-BE7B-AE22-31D1CE44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01933-D551-918D-DB3A-F0DC9FF11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F4B90-8333-0D4E-9471-9EFFEB89F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63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378D2-5698-5CFD-071D-937FFDE1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F41C-399C-A8D3-6613-DC9DDA160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E5EA2-52DA-BF7A-773F-F1B45C268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3D537-2E6E-3F10-BE0E-E462D5BEA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D81D3-1033-5B34-8AF9-44B4672D4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01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ED7B2-6A45-B17A-C37A-4A8BB91C9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21B47-2B66-DD2F-A573-87D5E7367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8CE4A-64D2-9AD3-11E1-19C368D4D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CD5DA-AB72-5D36-12C0-FA0F7E38E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391FC-07FF-7C8A-EF4B-D48165D6F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29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912E0-3E71-8655-D7FA-326891D46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E7876-0D3E-A267-4C7C-FF2DC4EAD5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47D5E5-E871-C06C-B45A-2D5853EDFA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7C3613-0866-FAC8-7CB1-ADFF8F15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65ADE0-C957-9E5A-237C-9770DFD4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AC8C3-9A71-7D04-7D5A-57042C6DE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0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933E9-F516-C8A3-4D92-EFFAF5455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F916A-6CCD-2150-370F-AE87F2789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F468E7-40FA-7AF4-90C0-4AA2D8AD8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FD601B-182C-FD81-5333-7C866AF910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505759-9F8F-067D-A62C-1DE3F2DEEE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116BBB-F708-FADE-0953-17AF3846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75884C-EFC2-50F2-3B15-79EFC6653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A456CD-166C-3F5D-A04F-FDF6937AF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92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06891-D002-070B-99E9-19653FC66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5F065B-F9BD-07A4-D34D-3DA83412E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A46A57-64D5-ED3F-32FE-D4EFDF792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9B0AC4-5054-948C-BCE8-1C5BFFA76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32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EFF6F-3073-D360-0CC8-24E0D6D73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1FCCA4-FF9A-23FE-CA52-8BC3ED018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8ED38E-1143-9738-4E6A-3AA86CF61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222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335C1-FA16-1956-3D8C-794745BF1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C3E19-E040-2DEC-417C-749B26E3C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36D88-9937-C353-9F5B-837CCF5B5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2C7EF-7A54-CE8D-3070-E81652D5E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B1810-C496-4152-6047-1E9B57052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104BF-10CE-5FDA-1DD5-484D1B0EE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1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585FF-CAE3-A438-170A-445DF3C2B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9BE7CE-9101-AD65-3D6B-5D41E022E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A2C5D-A828-2BD1-071B-6797E11CD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5B9CB-2141-5601-D858-72B7A5825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B2FEB-5C10-68C7-BE6D-10942EF7D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DBEE0F-6F35-B939-6B1D-6746D98CE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8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3468A-4F91-F0C0-52DD-C7E2C4363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8B1651-6470-1FA6-C64F-265A46893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00C50-FEB2-FB71-39BB-E936CE662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B1BCD-9947-3D9D-4320-298B520BD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53E19-B35F-DF9E-A26F-A4B09D9D7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03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82A31F-A71C-1709-8F1D-FEB5E68470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A11762-F1FC-8CAE-F6F7-109408995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1995C-1854-7AB1-663F-C520F4C4B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57122-EF07-A153-7109-CDDD5FA18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C12C0-331A-6151-EEBA-94CAAEBA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8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CCE3DA-6D35-6970-33CF-F5876E84C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9619A-7EBE-9751-B1B2-031C127A3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6E2F5-811D-1483-011F-46FD85BD1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81209-0FD5-4743-92E7-7C8651D9BC6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86385-5033-445B-E479-A1BCF224D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21729-7A0F-34A7-2DDC-EF88333FEA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67AF8-E8AF-4C62-9D52-96318BC18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32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EBA3A7-381A-FDBB-5CB0-C3D344E695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WhatsApp Video 2026-08-24 at 13.31.20">
            <a:hlinkClick r:id="" action="ppaction://media"/>
            <a:extLst>
              <a:ext uri="{FF2B5EF4-FFF2-40B4-BE49-F238E27FC236}">
                <a16:creationId xmlns:a16="http://schemas.microsoft.com/office/drawing/2014/main" id="{EF41C522-F6C8-B7BC-14C3-6779AF494B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8426" y="286567"/>
            <a:ext cx="4849389" cy="6307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0921DD-2B70-0B53-52A0-74D8097C9C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154" y="2748003"/>
            <a:ext cx="6024970" cy="3838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AD0229-8715-67B3-CE9B-14785A1938AD}"/>
              </a:ext>
            </a:extLst>
          </p:cNvPr>
          <p:cNvSpPr/>
          <p:nvPr/>
        </p:nvSpPr>
        <p:spPr>
          <a:xfrm>
            <a:off x="5643154" y="305617"/>
            <a:ext cx="6024971" cy="2228033"/>
          </a:xfrm>
          <a:prstGeom prst="rect">
            <a:avLst/>
          </a:prstGeom>
          <a:solidFill>
            <a:schemeClr val="accent5">
              <a:lumMod val="60000"/>
              <a:lumOff val="40000"/>
              <a:alpha val="64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D45E36-2BED-D088-3DA1-7626A7D452AE}"/>
              </a:ext>
            </a:extLst>
          </p:cNvPr>
          <p:cNvGrpSpPr/>
          <p:nvPr/>
        </p:nvGrpSpPr>
        <p:grpSpPr>
          <a:xfrm>
            <a:off x="5304850" y="487314"/>
            <a:ext cx="6750115" cy="1951093"/>
            <a:chOff x="5304850" y="487314"/>
            <a:chExt cx="6750115" cy="195109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C500CE-DA49-9D60-6C25-1F0DF74AFE42}"/>
                </a:ext>
              </a:extLst>
            </p:cNvPr>
            <p:cNvSpPr txBox="1"/>
            <p:nvPr/>
          </p:nvSpPr>
          <p:spPr>
            <a:xfrm>
              <a:off x="5304850" y="487314"/>
              <a:ext cx="6750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rgbClr val="0070C0"/>
                  </a:solidFill>
                  <a:latin typeface="Arial Black" panose="020B0A04020102020204" pitchFamily="34" charset="0"/>
                </a:rPr>
                <a:t>Lishba</a:t>
              </a:r>
              <a:r>
                <a:rPr lang="en-US" sz="32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 Maqbool </a:t>
              </a:r>
              <a:r>
                <a:rPr lang="en-US" sz="3200" dirty="0">
                  <a:solidFill>
                    <a:srgbClr val="0070C0"/>
                  </a:solidFill>
                </a:rPr>
                <a:t>(BS. D-Tech.)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F273625-0A3C-49D1-B3DB-46115A2A698E}"/>
                </a:ext>
              </a:extLst>
            </p:cNvPr>
            <p:cNvSpPr txBox="1"/>
            <p:nvPr/>
          </p:nvSpPr>
          <p:spPr>
            <a:xfrm>
              <a:off x="5715437" y="1093359"/>
              <a:ext cx="5757753" cy="1345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marR="0" lvl="0" indent="-28575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Brick kiln worker’s daughter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with a dream to become a </a:t>
              </a: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D. Tech.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</a:t>
              </a:r>
            </a:p>
            <a:p>
              <a:pPr marL="285750" marR="0" lvl="0" indent="-28575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Poverty threatened her education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after </a:t>
              </a: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F.Sc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Pre-Medical. </a:t>
              </a:r>
            </a:p>
            <a:p>
              <a:pPr marL="285750" marR="0" lvl="0" indent="-28575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CHOPAN Trust stepped in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, supporting her university education. </a:t>
              </a:r>
            </a:p>
            <a:p>
              <a:pPr marL="285750" marR="0" lvl="0" indent="-28575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Today, she studies </a:t>
              </a: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Arial" panose="020B0604020202020204" pitchFamily="34" charset="0"/>
                </a:rPr>
                <a:t>Dental Technology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 at </a:t>
              </a: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Superior University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614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8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F2470-7CE3-596D-98B3-216CA4EF4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nar E Pakistan Stock Photos, Images and Backgrounds for Free Download">
            <a:extLst>
              <a:ext uri="{FF2B5EF4-FFF2-40B4-BE49-F238E27FC236}">
                <a16:creationId xmlns:a16="http://schemas.microsoft.com/office/drawing/2014/main" id="{97ACBF9A-A849-5D51-359F-19C6A3004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6"/>
            <a:ext cx="12191999" cy="686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01F0A4-7B75-924D-5F5F-A4062AF62476}"/>
              </a:ext>
            </a:extLst>
          </p:cNvPr>
          <p:cNvSpPr/>
          <p:nvPr/>
        </p:nvSpPr>
        <p:spPr>
          <a:xfrm>
            <a:off x="7767782" y="73891"/>
            <a:ext cx="4341092" cy="6696363"/>
          </a:xfrm>
          <a:prstGeom prst="rect">
            <a:avLst/>
          </a:prstGeom>
          <a:solidFill>
            <a:srgbClr val="C00000">
              <a:alpha val="52000"/>
            </a:srgbClr>
          </a:solidFill>
          <a:ln w="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Chopan Intro-1">
            <a:hlinkClick r:id="" action="ppaction://media"/>
            <a:extLst>
              <a:ext uri="{FF2B5EF4-FFF2-40B4-BE49-F238E27FC236}">
                <a16:creationId xmlns:a16="http://schemas.microsoft.com/office/drawing/2014/main" id="{5DAEA3D5-3F5E-B25B-F5B9-888390E5A6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7928" y="1001568"/>
            <a:ext cx="7269018" cy="4875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397B9F-50B4-D970-3BA2-1B079E15EF3F}"/>
              </a:ext>
            </a:extLst>
          </p:cNvPr>
          <p:cNvSpPr txBox="1"/>
          <p:nvPr/>
        </p:nvSpPr>
        <p:spPr>
          <a:xfrm>
            <a:off x="7979064" y="309070"/>
            <a:ext cx="3918527" cy="6186309"/>
          </a:xfrm>
          <a:prstGeom prst="rect">
            <a:avLst/>
          </a:prstGeom>
          <a:noFill/>
          <a:ln w="31750"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Behind every difficult home </a:t>
            </a:r>
            <a:r>
              <a:rPr lang="en-US" dirty="0"/>
              <a:t>is a family longing on to hope.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A fragile home. A Simple life. </a:t>
            </a:r>
            <a:r>
              <a:rPr lang="en-US" b="1" dirty="0"/>
              <a:t>A constant struggle.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When </a:t>
            </a:r>
            <a:r>
              <a:rPr lang="en-US" dirty="0"/>
              <a:t>the surroundings are unsafe, even childhood </a:t>
            </a:r>
            <a:r>
              <a:rPr lang="en-US" b="1" dirty="0"/>
              <a:t>becomes harder.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Dirty water and poor sanitation turn everyday life into a battle.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Poverty is not a choice</a:t>
            </a:r>
            <a:r>
              <a:rPr lang="en-US" dirty="0"/>
              <a:t>. For many families, </a:t>
            </a:r>
            <a:r>
              <a:rPr lang="en-US" b="1" dirty="0"/>
              <a:t>it is a daily reality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/>
              <a:t>And! Behind </a:t>
            </a:r>
            <a:r>
              <a:rPr lang="en-US" dirty="0"/>
              <a:t>every child is a dream worth protecting.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Every difficult story asks a simple question: </a:t>
            </a:r>
            <a:r>
              <a:rPr lang="en-US" b="1" dirty="0"/>
              <a:t>Will someone care enough to help?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7697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E4D62-FAA8-1C09-241F-7289044BC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386E05-CA0B-B922-426A-788A2E580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891"/>
            <a:ext cx="12192000" cy="69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05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9FCCF-B294-604E-3A2E-BDFC3599D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Modern wavy background Images - Free Download on Magnific (formerly Freepik)">
            <a:extLst>
              <a:ext uri="{FF2B5EF4-FFF2-40B4-BE49-F238E27FC236}">
                <a16:creationId xmlns:a16="http://schemas.microsoft.com/office/drawing/2014/main" id="{D492A276-0B9D-0205-E93E-64CB8E98C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99AE4A-6FD2-BDD7-5CAB-7A70F7ABDF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2" t="744" r="500"/>
          <a:stretch>
            <a:fillRect/>
          </a:stretch>
        </p:blipFill>
        <p:spPr bwMode="auto">
          <a:xfrm>
            <a:off x="304800" y="322428"/>
            <a:ext cx="9301018" cy="6226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0942F1-4A81-102B-9917-111FB5DAA1E9}"/>
              </a:ext>
            </a:extLst>
          </p:cNvPr>
          <p:cNvSpPr/>
          <p:nvPr/>
        </p:nvSpPr>
        <p:spPr>
          <a:xfrm>
            <a:off x="9762103" y="1176950"/>
            <a:ext cx="2289066" cy="4209862"/>
          </a:xfrm>
          <a:prstGeom prst="rect">
            <a:avLst/>
          </a:prstGeom>
          <a:solidFill>
            <a:srgbClr val="002060"/>
          </a:solidFill>
          <a:ln w="63500" cmpd="thickThin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Giving</a:t>
            </a:r>
            <a:r>
              <a:rPr lang="en-US" sz="2800" dirty="0"/>
              <a:t> </a:t>
            </a:r>
          </a:p>
          <a:p>
            <a:pPr algn="ctr"/>
            <a:r>
              <a:rPr lang="en-US" sz="6600" b="1" dirty="0">
                <a:solidFill>
                  <a:srgbClr val="FFC000"/>
                </a:solidFill>
                <a:latin typeface="Edo SZ" panose="02000000000000000000" pitchFamily="2" charset="0"/>
              </a:rPr>
              <a:t>31</a:t>
            </a:r>
          </a:p>
          <a:p>
            <a:pPr algn="ctr"/>
            <a:r>
              <a:rPr lang="en-US" sz="2800" dirty="0"/>
              <a:t> dreams, </a:t>
            </a:r>
            <a:r>
              <a:rPr lang="en-US" sz="2800" b="1" dirty="0"/>
              <a:t>a chance to Shine</a:t>
            </a:r>
          </a:p>
        </p:txBody>
      </p:sp>
    </p:spTree>
    <p:extLst>
      <p:ext uri="{BB962C8B-B14F-4D97-AF65-F5344CB8AC3E}">
        <p14:creationId xmlns:p14="http://schemas.microsoft.com/office/powerpoint/2010/main" val="979684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03E65-05DE-EDBD-BFE0-406708D4F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42539E-9FA7-A5B1-3944-2F76D184B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85" y="223330"/>
            <a:ext cx="9617011" cy="64113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085BEA-4C2E-6B17-FDEC-93603A805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58" y="399672"/>
            <a:ext cx="1031939" cy="102172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38D98A4-58A1-4A01-ED40-0D28EEA605D4}"/>
              </a:ext>
            </a:extLst>
          </p:cNvPr>
          <p:cNvGrpSpPr/>
          <p:nvPr/>
        </p:nvGrpSpPr>
        <p:grpSpPr>
          <a:xfrm>
            <a:off x="9753042" y="1984022"/>
            <a:ext cx="2516862" cy="2467570"/>
            <a:chOff x="9734936" y="1658104"/>
            <a:chExt cx="2516862" cy="246757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E2683A-DB24-3879-4BCE-6F01FB47ECAF}"/>
                </a:ext>
              </a:extLst>
            </p:cNvPr>
            <p:cNvSpPr txBox="1"/>
            <p:nvPr/>
          </p:nvSpPr>
          <p:spPr>
            <a:xfrm>
              <a:off x="9934097" y="1658104"/>
              <a:ext cx="211854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CHOPAN Trust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2372EF1-0E79-DEF3-61F3-C7C287C7811D}"/>
                </a:ext>
              </a:extLst>
            </p:cNvPr>
            <p:cNvSpPr txBox="1"/>
            <p:nvPr/>
          </p:nvSpPr>
          <p:spPr>
            <a:xfrm>
              <a:off x="9864416" y="2371348"/>
              <a:ext cx="2257903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“One Word can touch a heart and transform a generation. Let God’s Word fill every classroom and every child with hope.”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A1B3E4-A896-BE2E-E616-C335317F0512}"/>
                </a:ext>
              </a:extLst>
            </p:cNvPr>
            <p:cNvSpPr txBox="1"/>
            <p:nvPr/>
          </p:nvSpPr>
          <p:spPr>
            <a:xfrm>
              <a:off x="9734936" y="1914292"/>
              <a:ext cx="251686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>
                  <a:solidFill>
                    <a:srgbClr val="C00000"/>
                  </a:solidFill>
                  <a:latin typeface="Vladimir Script" panose="03050402040407070305" pitchFamily="66" charset="0"/>
                </a:rPr>
                <a:t>Believes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1564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B1B64-8525-0D65-6E1C-C0B3489A0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6D16FB-A7AF-A9EE-6538-BFF6BAE6E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073"/>
            <a:ext cx="12192000" cy="697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08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8C0CC-A41E-B505-51CE-08C24E6E2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A4579D-FD55-06CD-ED06-280269FA43FA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27CD7C-2B04-5C88-6C69-A4B6A681E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3"/>
          <a:stretch>
            <a:fillRect/>
          </a:stretch>
        </p:blipFill>
        <p:spPr>
          <a:xfrm>
            <a:off x="7586" y="1171575"/>
            <a:ext cx="5949223" cy="4543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9ACC12-1F56-BBF8-7967-0BDE97342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" t="14829" r="5442" b="5306"/>
          <a:stretch>
            <a:fillRect/>
          </a:stretch>
        </p:blipFill>
        <p:spPr>
          <a:xfrm>
            <a:off x="8985168" y="4677998"/>
            <a:ext cx="3056921" cy="19784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9BDF15-6E42-43D7-8C89-881D5BFB24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1" t="30360"/>
          <a:stretch>
            <a:fillRect/>
          </a:stretch>
        </p:blipFill>
        <p:spPr>
          <a:xfrm>
            <a:off x="6121877" y="2248678"/>
            <a:ext cx="5922620" cy="2266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DB7DAF-0AFC-2EB4-DD83-B5BCDEB7AB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6"/>
          <a:stretch>
            <a:fillRect/>
          </a:stretch>
        </p:blipFill>
        <p:spPr>
          <a:xfrm>
            <a:off x="6121877" y="4677998"/>
            <a:ext cx="2713379" cy="19784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603DF8-2608-024E-A739-2199DE5BF7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425" y="243060"/>
            <a:ext cx="2885902" cy="1854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3E905B-9E0D-4548-6981-A781BC2FAD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67" y="243060"/>
            <a:ext cx="2897484" cy="1881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3863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E3A35-8AED-88F9-9F29-42E400134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BECE6E-F591-FAE5-82EC-051E1B1DC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4948"/>
            <a:ext cx="8544505" cy="5701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0FE0948-7C08-1876-868E-B671D20DB571}"/>
              </a:ext>
            </a:extLst>
          </p:cNvPr>
          <p:cNvGrpSpPr/>
          <p:nvPr/>
        </p:nvGrpSpPr>
        <p:grpSpPr>
          <a:xfrm>
            <a:off x="8311081" y="1259146"/>
            <a:ext cx="3666653" cy="3985343"/>
            <a:chOff x="8311081" y="996603"/>
            <a:chExt cx="3666653" cy="398534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C9C745-B4A5-9F73-448A-916474EE8209}"/>
                </a:ext>
              </a:extLst>
            </p:cNvPr>
            <p:cNvSpPr txBox="1"/>
            <p:nvPr/>
          </p:nvSpPr>
          <p:spPr>
            <a:xfrm>
              <a:off x="8311081" y="996603"/>
              <a:ext cx="366665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C00000"/>
                  </a:solidFill>
                </a:rPr>
                <a:t>68 Schools, </a:t>
              </a:r>
            </a:p>
            <a:p>
              <a:pPr algn="ctr"/>
              <a:r>
                <a:rPr lang="en-US" sz="4000" b="1" dirty="0">
                  <a:solidFill>
                    <a:srgbClr val="C00000"/>
                  </a:solidFill>
                </a:rPr>
                <a:t>7,635 Children</a:t>
              </a:r>
              <a:endParaRPr lang="en-US" sz="40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2C69B55-B4D1-E999-821A-62A5CD9DBD93}"/>
                </a:ext>
              </a:extLst>
            </p:cNvPr>
            <p:cNvSpPr txBox="1"/>
            <p:nvPr/>
          </p:nvSpPr>
          <p:spPr>
            <a:xfrm>
              <a:off x="8397088" y="2304290"/>
              <a:ext cx="3494638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/>
                <a:t>received more than books, they received a reason to dream, a chance to learn, and hope for a brighter tomorrow.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9716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D84B0-5180-D580-4C5A-CD21E0828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5DE25088-2306-BD8E-8FC6-2B140F3F7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47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E5C08-C1C9-C233-A662-F9D49152D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A1BF46-5CB6-24B6-F12D-7ECCC8CE6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588" y="0"/>
            <a:ext cx="12291588" cy="701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92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0A0F7-08D7-2616-FFA0-6C6DF3A65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C7A921F-9295-A552-B92A-044F2FA80243}"/>
              </a:ext>
            </a:extLst>
          </p:cNvPr>
          <p:cNvSpPr/>
          <p:nvPr/>
        </p:nvSpPr>
        <p:spPr>
          <a:xfrm>
            <a:off x="0" y="5159829"/>
            <a:ext cx="12191999" cy="1698170"/>
          </a:xfrm>
          <a:prstGeom prst="rect">
            <a:avLst/>
          </a:prstGeom>
          <a:solidFill>
            <a:srgbClr val="00216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FFA132-589F-E940-D07A-BFF5561DC1D7}"/>
              </a:ext>
            </a:extLst>
          </p:cNvPr>
          <p:cNvSpPr txBox="1"/>
          <p:nvPr/>
        </p:nvSpPr>
        <p:spPr>
          <a:xfrm>
            <a:off x="242596" y="5443760"/>
            <a:ext cx="11735720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336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Families</a:t>
            </a:r>
            <a:r>
              <a:rPr lang="en-US" sz="2400" dirty="0">
                <a:solidFill>
                  <a:schemeClr val="bg1"/>
                </a:solidFill>
              </a:rPr>
              <a:t> were given </a:t>
            </a:r>
            <a:r>
              <a:rPr lang="en-US" sz="2400" b="1" dirty="0">
                <a:solidFill>
                  <a:schemeClr val="bg1"/>
                </a:solidFill>
              </a:rPr>
              <a:t>Quilts, Mattresses, Pillows and Blankets by Chopan Trust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200</a:t>
            </a:r>
            <a:r>
              <a:rPr lang="en-US" sz="2400" dirty="0">
                <a:solidFill>
                  <a:schemeClr val="bg1"/>
                </a:solidFill>
              </a:rPr>
              <a:t> Families were given Cash Rs. 2,000/- per family. </a:t>
            </a:r>
            <a:r>
              <a:rPr lang="en-US" sz="2400" b="1" dirty="0">
                <a:solidFill>
                  <a:schemeClr val="bg1"/>
                </a:solidFill>
              </a:rPr>
              <a:t>Emergency Relief </a:t>
            </a:r>
            <a:r>
              <a:rPr lang="en-US" sz="2400" dirty="0">
                <a:solidFill>
                  <a:schemeClr val="bg1"/>
                </a:solidFill>
              </a:rPr>
              <a:t>food package were given to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62 </a:t>
            </a:r>
            <a:r>
              <a:rPr lang="en-US" sz="2400" dirty="0">
                <a:solidFill>
                  <a:schemeClr val="bg1"/>
                </a:solidFill>
              </a:rPr>
              <a:t>families at different Bricklin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0E1134-623C-C08F-23E7-EDDFF7E235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555" y="213911"/>
            <a:ext cx="7023761" cy="4728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8664AD-EC6C-0DCB-8F82-CED0AF979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64" y="255761"/>
            <a:ext cx="3625913" cy="241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C8E1FE-FCE9-E051-9FCE-614E176CA0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" t="16633" r="1801" b="19076"/>
          <a:stretch>
            <a:fillRect/>
          </a:stretch>
        </p:blipFill>
        <p:spPr>
          <a:xfrm>
            <a:off x="452673" y="2673036"/>
            <a:ext cx="4002952" cy="177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9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E08E9-4A7C-5A12-9E2B-17C97A2E4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A1D1C4-D3D4-2402-790D-2DFC19180FA5}"/>
              </a:ext>
            </a:extLst>
          </p:cNvPr>
          <p:cNvSpPr/>
          <p:nvPr/>
        </p:nvSpPr>
        <p:spPr>
          <a:xfrm>
            <a:off x="9725892" y="1539551"/>
            <a:ext cx="2466108" cy="3890865"/>
          </a:xfrm>
          <a:prstGeom prst="rect">
            <a:avLst/>
          </a:prstGeom>
          <a:solidFill>
            <a:srgbClr val="00216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4E90A0-DB1A-B120-AD10-CFEF909FEB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0" y="123325"/>
            <a:ext cx="9457729" cy="6613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109CF6-B946-5CF8-4DD3-7E0D2280A2A6}"/>
              </a:ext>
            </a:extLst>
          </p:cNvPr>
          <p:cNvSpPr txBox="1"/>
          <p:nvPr/>
        </p:nvSpPr>
        <p:spPr>
          <a:xfrm>
            <a:off x="9827491" y="1653685"/>
            <a:ext cx="2244129" cy="36317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n-US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2286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People</a:t>
            </a:r>
            <a:r>
              <a:rPr lang="en-US" sz="2000" dirty="0">
                <a:solidFill>
                  <a:schemeClr val="bg1"/>
                </a:solidFill>
              </a:rPr>
              <a:t> were given </a:t>
            </a:r>
            <a:r>
              <a:rPr lang="en-US" sz="2000" b="1" dirty="0">
                <a:solidFill>
                  <a:schemeClr val="bg1"/>
                </a:solidFill>
              </a:rPr>
              <a:t>medicine in Chopan Trust Free Medical </a:t>
            </a:r>
            <a:r>
              <a:rPr lang="en-US" sz="2000" dirty="0">
                <a:solidFill>
                  <a:schemeClr val="bg1"/>
                </a:solidFill>
              </a:rPr>
              <a:t>Camps, </a:t>
            </a:r>
            <a:r>
              <a:rPr lang="en-US" sz="2000" dirty="0">
                <a:solidFill>
                  <a:schemeClr val="bg1"/>
                </a:solidFill>
                <a:latin typeface="Arial Black" panose="020B0A04020102020204" pitchFamily="34" charset="0"/>
              </a:rPr>
              <a:t>7500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Sanitizers </a:t>
            </a:r>
            <a:r>
              <a:rPr lang="en-US" sz="2000" dirty="0">
                <a:solidFill>
                  <a:schemeClr val="bg1"/>
                </a:solidFill>
              </a:rPr>
              <a:t>Distributed among </a:t>
            </a:r>
            <a:r>
              <a:rPr lang="en-US" sz="2000" dirty="0">
                <a:solidFill>
                  <a:schemeClr val="bg1"/>
                </a:solidFill>
                <a:latin typeface="Arial Black" panose="020B0A04020102020204" pitchFamily="34" charset="0"/>
              </a:rPr>
              <a:t>62 </a:t>
            </a:r>
            <a:r>
              <a:rPr lang="en-US" sz="2000" b="1" dirty="0">
                <a:solidFill>
                  <a:schemeClr val="bg1"/>
                </a:solidFill>
              </a:rPr>
              <a:t>community schools </a:t>
            </a:r>
          </a:p>
          <a:p>
            <a:pPr algn="ctr"/>
            <a:endParaRPr lang="en-US" sz="1400" b="1" dirty="0">
              <a:solidFill>
                <a:schemeClr val="bg1"/>
              </a:solidFill>
            </a:endParaRP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349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1C9F8-FBE8-3A03-9397-70694DB9D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F50E45-F036-2BEE-2C1D-3BFAEC001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27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DA0F3-87CF-7956-CD97-53A057099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F869587-2624-A595-D0AF-6064488DC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04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396F0-F4EF-585D-5E26-5AFFB5797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40B0715-4C34-4EEE-A249-6C7700A8D542}"/>
              </a:ext>
            </a:extLst>
          </p:cNvPr>
          <p:cNvSpPr txBox="1"/>
          <p:nvPr/>
        </p:nvSpPr>
        <p:spPr>
          <a:xfrm>
            <a:off x="9292761" y="2080811"/>
            <a:ext cx="2580316" cy="2554545"/>
          </a:xfrm>
          <a:prstGeom prst="rect">
            <a:avLst/>
          </a:prstGeom>
          <a:noFill/>
          <a:ln w="73025" cmpd="thickThin">
            <a:solidFill>
              <a:srgbClr val="01391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200</a:t>
            </a:r>
            <a:r>
              <a:rPr lang="en-US" sz="2400" b="1" dirty="0">
                <a:latin typeface="Arial Black" panose="020B0A04020102020204" pitchFamily="34" charset="0"/>
              </a:rPr>
              <a:t> Students, 3 Sessions</a:t>
            </a:r>
          </a:p>
          <a:p>
            <a:pPr algn="ctr"/>
            <a:endParaRPr lang="en-US" sz="1100" b="1" dirty="0">
              <a:latin typeface="Arial Black" panose="020B0A04020102020204" pitchFamily="34" charset="0"/>
            </a:endParaRPr>
          </a:p>
          <a:p>
            <a:pPr algn="ctr"/>
            <a:r>
              <a:rPr lang="en-US" sz="2400" dirty="0"/>
              <a:t>Shaping their Future, Guiding their Dreams, to Rule the world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AB9A98-ADD7-8117-F805-EE37749CD6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23" y="368300"/>
            <a:ext cx="8795027" cy="596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9540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49D3-031A-84E6-DC18-B61CD68D1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121961-750E-B380-3985-0E22ADCD8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58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280</Words>
  <Application>Microsoft Office PowerPoint</Application>
  <PresentationFormat>Widescreen</PresentationFormat>
  <Paragraphs>35</Paragraphs>
  <Slides>16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Edo SZ</vt:lpstr>
      <vt:lpstr>Vladimir Script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APEX</dc:creator>
  <cp:lastModifiedBy>APEX</cp:lastModifiedBy>
  <cp:revision>13</cp:revision>
  <dcterms:created xsi:type="dcterms:W3CDTF">2026-08-24T09:29:08Z</dcterms:created>
  <dcterms:modified xsi:type="dcterms:W3CDTF">2026-08-28T12:52:13Z</dcterms:modified>
</cp:coreProperties>
</file>